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GoogleSlidesCustomDataVersion2">
      <go:slidesCustomData xmlns:go="http://customooxmlschemas.google.com/" r:id="rId14" roundtripDataSignature="AMtx7mgdCNIBSquO/MzOrma/oC02Lbsx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35CDBBB-91CB-4333-BB9E-137E51B60D60}">
  <a:tblStyle styleId="{235CDBBB-91CB-4333-BB9E-137E51B60D6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1">
              <a:alpha val="20000"/>
            </a:schemeClr>
          </a:solidFill>
        </a:fill>
      </a:tcStyle>
    </a:band1H>
    <a:band2H>
      <a:tcTxStyle/>
    </a:band2H>
    <a:band1V>
      <a:tcTxStyle/>
      <a:tcStyle>
        <a:fill>
          <a:solidFill>
            <a:schemeClr val="accent1">
              <a:alpha val="20000"/>
            </a:schemeClr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/>
      <a:tcStyle>
        <a:tcBdr>
          <a:bottom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4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892de52a5d_0_2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Think through user interface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Anything else you want to do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Ambiance, experience as </a:t>
            </a:r>
            <a:r>
              <a:rPr lang="en-US"/>
              <a:t>enjoyable</a:t>
            </a:r>
            <a:r>
              <a:rPr lang="en-US"/>
              <a:t> as possible for the user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Could play background music/suitable reward. Speaker, can play mp3s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Think about how the transitions work between study and break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 cues of 30 seconds left, maybe different buzzer sounds, fun sound effects, break vs back to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Understanding time, </a:t>
            </a:r>
            <a:r>
              <a:rPr b="1" lang="en-US"/>
              <a:t>real time clock</a:t>
            </a:r>
            <a:r>
              <a:rPr lang="en-US"/>
              <a:t>, how to make time move faster for testing</a:t>
            </a:r>
            <a:endParaRPr/>
          </a:p>
        </p:txBody>
      </p:sp>
      <p:sp>
        <p:nvSpPr>
          <p:cNvPr id="404" name="Google Shape;404;g3892de52a5d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8ef07d5825_0_46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g38ef07d5825_0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85b510efb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85b510efb4_0_0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g385b510efb4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6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8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9" name="Google Shape;69;p8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" name="Google Shape;70;p8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" name="Google Shape;71;p8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" name="Google Shape;72;p8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8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8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" name="Google Shape;77;p8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" name="Google Shape;78;p8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" name="Google Shape;79;p8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" name="Google Shape;80;p8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" name="Google Shape;81;p8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" name="Google Shape;82;p8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" name="Google Shape;83;p8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" name="Google Shape;84;p8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85" name="Google Shape;85;p8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86" name="Google Shape;86;p8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7" name="Google Shape;87;p8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8" name="Google Shape;88;p8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9" name="Google Shape;89;p8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0" name="Google Shape;90;p8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91" name="Google Shape;91;p8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92" name="Google Shape;92;p8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3" name="Google Shape;93;p8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4" name="Google Shape;94;p8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5" name="Google Shape;95;p8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6" name="Google Shape;96;p8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97" name="Google Shape;97;p8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8" name="Google Shape;98;p8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9" name="Google Shape;99;p8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0" name="Google Shape;100;p8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1" name="Google Shape;101;p8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02" name="Google Shape;102;p8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03" name="Google Shape;103;p8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4" name="Google Shape;104;p8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5" name="Google Shape;105;p8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6" name="Google Shape;106;p8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7" name="Google Shape;107;p8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08" name="Google Shape;108;p8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09" name="Google Shape;109;p8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0" name="Google Shape;110;p8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1" name="Google Shape;111;p8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2" name="Google Shape;112;p8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3" name="Google Shape;113;p8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14" name="Google Shape;114;p8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5" name="Google Shape;115;p8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6" name="Google Shape;116;p8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7" name="Google Shape;117;p8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8" name="Google Shape;118;p8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119" name="Google Shape;119;p8"/>
          <p:cNvSpPr txBox="1"/>
          <p:nvPr>
            <p:ph type="ctrTitle"/>
          </p:nvPr>
        </p:nvSpPr>
        <p:spPr>
          <a:xfrm>
            <a:off x="1293845" y="1909346"/>
            <a:ext cx="9604310" cy="3383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8"/>
          <p:cNvSpPr txBox="1"/>
          <p:nvPr>
            <p:ph idx="1" type="subTitle"/>
          </p:nvPr>
        </p:nvSpPr>
        <p:spPr>
          <a:xfrm>
            <a:off x="1293845" y="5432564"/>
            <a:ext cx="960431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rgbClr val="266F8B"/>
                </a:solidFill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21" name="Google Shape;121;p8"/>
          <p:cNvCxnSpPr/>
          <p:nvPr/>
        </p:nvCxnSpPr>
        <p:spPr>
          <a:xfrm>
            <a:off x="1295400" y="5294175"/>
            <a:ext cx="96012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7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17"/>
          <p:cNvSpPr txBox="1"/>
          <p:nvPr>
            <p:ph idx="1" type="body"/>
          </p:nvPr>
        </p:nvSpPr>
        <p:spPr>
          <a:xfrm rot="5400000">
            <a:off x="4191001" y="-914400"/>
            <a:ext cx="3809999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79" name="Google Shape;379;p17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17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17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8"/>
          <p:cNvSpPr txBox="1"/>
          <p:nvPr>
            <p:ph type="title"/>
          </p:nvPr>
        </p:nvSpPr>
        <p:spPr>
          <a:xfrm rot="5400000">
            <a:off x="7402286" y="2296885"/>
            <a:ext cx="5301343" cy="16872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18"/>
          <p:cNvSpPr txBox="1"/>
          <p:nvPr>
            <p:ph idx="1" type="body"/>
          </p:nvPr>
        </p:nvSpPr>
        <p:spPr>
          <a:xfrm rot="5400000">
            <a:off x="2438400" y="-653144"/>
            <a:ext cx="5301343" cy="7587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85" name="Google Shape;385;p18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18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18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9"/>
          <p:cNvSpPr txBox="1"/>
          <p:nvPr>
            <p:ph idx="1" type="body"/>
          </p:nvPr>
        </p:nvSpPr>
        <p:spPr>
          <a:xfrm>
            <a:off x="609600" y="1295400"/>
            <a:ext cx="10972800" cy="4724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25" name="Google Shape;125;p9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9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9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gradFill>
          <a:gsLst>
            <a:gs pos="0">
              <a:schemeClr val="accent1"/>
            </a:gs>
            <a:gs pos="97000">
              <a:srgbClr val="297694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10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30" name="Google Shape;130;p10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" name="Google Shape;131;p10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" name="Google Shape;132;p10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" name="Google Shape;133;p10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" name="Google Shape;134;p10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" name="Google Shape;135;p10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" name="Google Shape;136;p10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" name="Google Shape;137;p10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" name="Google Shape;138;p10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" name="Google Shape;139;p10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10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" name="Google Shape;141;p10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" name="Google Shape;142;p10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" name="Google Shape;143;p10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" name="Google Shape;144;p10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" name="Google Shape;145;p10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146" name="Google Shape;146;p10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47" name="Google Shape;147;p10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8" name="Google Shape;148;p10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9" name="Google Shape;149;p10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0" name="Google Shape;150;p10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1" name="Google Shape;151;p10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52" name="Google Shape;152;p10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53" name="Google Shape;153;p10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4" name="Google Shape;154;p10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5" name="Google Shape;155;p10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6" name="Google Shape;156;p10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7" name="Google Shape;157;p10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58" name="Google Shape;158;p10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9" name="Google Shape;159;p10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0" name="Google Shape;160;p10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1" name="Google Shape;161;p10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2" name="Google Shape;162;p10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63" name="Google Shape;163;p10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64" name="Google Shape;164;p10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5" name="Google Shape;165;p10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6" name="Google Shape;166;p10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7" name="Google Shape;167;p10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8" name="Google Shape;168;p10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69" name="Google Shape;169;p10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70" name="Google Shape;170;p10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1" name="Google Shape;171;p10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2" name="Google Shape;172;p10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3" name="Google Shape;173;p10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4" name="Google Shape;174;p10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75" name="Google Shape;175;p10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6" name="Google Shape;176;p10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7" name="Google Shape;177;p10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8" name="Google Shape;178;p10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9" name="Google Shape;179;p10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180" name="Google Shape;180;p10"/>
          <p:cNvSpPr txBox="1"/>
          <p:nvPr>
            <p:ph type="title"/>
          </p:nvPr>
        </p:nvSpPr>
        <p:spPr>
          <a:xfrm>
            <a:off x="1295400" y="2541573"/>
            <a:ext cx="9601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10"/>
          <p:cNvSpPr txBox="1"/>
          <p:nvPr>
            <p:ph idx="1" type="body"/>
          </p:nvPr>
        </p:nvSpPr>
        <p:spPr>
          <a:xfrm>
            <a:off x="1295400" y="5431536"/>
            <a:ext cx="9601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82" name="Google Shape;182;p10"/>
          <p:cNvCxnSpPr/>
          <p:nvPr/>
        </p:nvCxnSpPr>
        <p:spPr>
          <a:xfrm>
            <a:off x="1295400" y="5294175"/>
            <a:ext cx="96012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11"/>
          <p:cNvSpPr txBox="1"/>
          <p:nvPr>
            <p:ph idx="1" type="body"/>
          </p:nvPr>
        </p:nvSpPr>
        <p:spPr>
          <a:xfrm>
            <a:off x="1295400" y="1981199"/>
            <a:ext cx="45720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6" name="Google Shape;186;p11"/>
          <p:cNvSpPr txBox="1"/>
          <p:nvPr>
            <p:ph idx="2" type="body"/>
          </p:nvPr>
        </p:nvSpPr>
        <p:spPr>
          <a:xfrm>
            <a:off x="6324600" y="1981199"/>
            <a:ext cx="45720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7" name="Google Shape;187;p11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11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1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2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2"/>
          <p:cNvSpPr txBox="1"/>
          <p:nvPr>
            <p:ph idx="1" type="body"/>
          </p:nvPr>
        </p:nvSpPr>
        <p:spPr>
          <a:xfrm>
            <a:off x="1295400" y="1818322"/>
            <a:ext cx="45720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93" name="Google Shape;193;p12"/>
          <p:cNvSpPr txBox="1"/>
          <p:nvPr>
            <p:ph idx="2" type="body"/>
          </p:nvPr>
        </p:nvSpPr>
        <p:spPr>
          <a:xfrm>
            <a:off x="1295400" y="2503713"/>
            <a:ext cx="4572000" cy="3287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4" name="Google Shape;194;p12"/>
          <p:cNvSpPr txBox="1"/>
          <p:nvPr>
            <p:ph idx="3" type="body"/>
          </p:nvPr>
        </p:nvSpPr>
        <p:spPr>
          <a:xfrm>
            <a:off x="6324600" y="1818322"/>
            <a:ext cx="45720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95" name="Google Shape;195;p12"/>
          <p:cNvSpPr txBox="1"/>
          <p:nvPr>
            <p:ph idx="4" type="body"/>
          </p:nvPr>
        </p:nvSpPr>
        <p:spPr>
          <a:xfrm>
            <a:off x="6324600" y="2503713"/>
            <a:ext cx="4572000" cy="3287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6" name="Google Shape;196;p12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12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2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13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13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13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14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06" name="Google Shape;206;p14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" name="Google Shape;207;p14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14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" name="Google Shape;209;p14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" name="Google Shape;210;p14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1" name="Google Shape;211;p14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" name="Google Shape;212;p14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" name="Google Shape;213;p14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14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" name="Google Shape;215;p14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" name="Google Shape;216;p14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" name="Google Shape;217;p14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" name="Google Shape;218;p14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" name="Google Shape;219;p14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" name="Google Shape;220;p14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" name="Google Shape;221;p14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22" name="Google Shape;222;p14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23" name="Google Shape;223;p14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4" name="Google Shape;224;p14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5" name="Google Shape;225;p14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6" name="Google Shape;226;p14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7" name="Google Shape;227;p14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28" name="Google Shape;228;p14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29" name="Google Shape;229;p14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0" name="Google Shape;230;p14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1" name="Google Shape;231;p14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2" name="Google Shape;232;p14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3" name="Google Shape;233;p14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34" name="Google Shape;234;p14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5" name="Google Shape;235;p14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6" name="Google Shape;236;p14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7" name="Google Shape;237;p14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8" name="Google Shape;238;p14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39" name="Google Shape;239;p14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40" name="Google Shape;240;p14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1" name="Google Shape;241;p14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2" name="Google Shape;242;p14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3" name="Google Shape;243;p14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4" name="Google Shape;244;p14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45" name="Google Shape;245;p14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46" name="Google Shape;246;p14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7" name="Google Shape;247;p14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8" name="Google Shape;248;p14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9" name="Google Shape;249;p14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50" name="Google Shape;250;p14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51" name="Google Shape;251;p14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2" name="Google Shape;252;p14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3" name="Google Shape;253;p14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4" name="Google Shape;254;p14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5" name="Google Shape;255;p14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256" name="Google Shape;256;p14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14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14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bg>
      <p:bgPr>
        <a:gradFill>
          <a:gsLst>
            <a:gs pos="0">
              <a:schemeClr val="accent1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15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61" name="Google Shape;261;p15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" name="Google Shape;262;p15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" name="Google Shape;263;p15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" name="Google Shape;264;p15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" name="Google Shape;265;p15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" name="Google Shape;266;p15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" name="Google Shape;267;p15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" name="Google Shape;268;p15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9" name="Google Shape;269;p15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" name="Google Shape;270;p15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" name="Google Shape;271;p15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" name="Google Shape;272;p15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" name="Google Shape;273;p15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" name="Google Shape;274;p15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" name="Google Shape;275;p15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" name="Google Shape;276;p15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77" name="Google Shape;277;p15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78" name="Google Shape;278;p15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79" name="Google Shape;279;p15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0" name="Google Shape;280;p15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1" name="Google Shape;281;p15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2" name="Google Shape;282;p15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83" name="Google Shape;283;p15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84" name="Google Shape;284;p15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5" name="Google Shape;285;p15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6" name="Google Shape;286;p15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7" name="Google Shape;287;p15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8" name="Google Shape;288;p15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89" name="Google Shape;289;p15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0" name="Google Shape;290;p15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1" name="Google Shape;291;p15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2" name="Google Shape;292;p15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3" name="Google Shape;293;p15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94" name="Google Shape;294;p15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95" name="Google Shape;295;p15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6" name="Google Shape;296;p15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7" name="Google Shape;297;p15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8" name="Google Shape;298;p15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9" name="Google Shape;299;p15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00" name="Google Shape;300;p15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01" name="Google Shape;301;p15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2" name="Google Shape;302;p15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3" name="Google Shape;303;p15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4" name="Google Shape;304;p15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5" name="Google Shape;305;p15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06" name="Google Shape;306;p15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7" name="Google Shape;307;p15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8" name="Google Shape;308;p15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9" name="Google Shape;309;p15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10" name="Google Shape;310;p15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311" name="Google Shape;311;p15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69000">
                <a:schemeClr val="lt1"/>
              </a:gs>
              <a:gs pos="100000">
                <a:srgbClr val="F2F2F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5"/>
          <p:cNvSpPr txBox="1"/>
          <p:nvPr>
            <p:ph type="title"/>
          </p:nvPr>
        </p:nvSpPr>
        <p:spPr>
          <a:xfrm>
            <a:off x="7913152" y="571500"/>
            <a:ext cx="3657600" cy="21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15"/>
          <p:cNvSpPr txBox="1"/>
          <p:nvPr>
            <p:ph idx="1" type="body"/>
          </p:nvPr>
        </p:nvSpPr>
        <p:spPr>
          <a:xfrm>
            <a:off x="543197" y="571500"/>
            <a:ext cx="6217920" cy="57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55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4" name="Google Shape;314;p15"/>
          <p:cNvSpPr txBox="1"/>
          <p:nvPr>
            <p:ph idx="2" type="body"/>
          </p:nvPr>
        </p:nvSpPr>
        <p:spPr>
          <a:xfrm>
            <a:off x="7913152" y="2995012"/>
            <a:ext cx="3657600" cy="22859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315" name="Google Shape;315;p15"/>
          <p:cNvCxnSpPr/>
          <p:nvPr/>
        </p:nvCxnSpPr>
        <p:spPr>
          <a:xfrm>
            <a:off x="7923089" y="2895600"/>
            <a:ext cx="3659311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6" name="Google Shape;316;p15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15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15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bg>
      <p:bgPr>
        <a:gradFill>
          <a:gsLst>
            <a:gs pos="0">
              <a:schemeClr val="accent1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6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321" name="Google Shape;321;p16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2" name="Google Shape;322;p16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3" name="Google Shape;323;p16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4" name="Google Shape;324;p16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5" name="Google Shape;325;p16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6" name="Google Shape;326;p16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7" name="Google Shape;327;p16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8" name="Google Shape;328;p16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9" name="Google Shape;329;p16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0" name="Google Shape;330;p16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1" name="Google Shape;331;p16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2" name="Google Shape;332;p16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3" name="Google Shape;333;p16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4" name="Google Shape;334;p16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5" name="Google Shape;335;p16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6" name="Google Shape;336;p16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337" name="Google Shape;337;p16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338" name="Google Shape;338;p16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39" name="Google Shape;339;p16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0" name="Google Shape;340;p16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1" name="Google Shape;341;p16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2" name="Google Shape;342;p16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43" name="Google Shape;343;p16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44" name="Google Shape;344;p16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5" name="Google Shape;345;p16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6" name="Google Shape;346;p16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7" name="Google Shape;347;p16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8" name="Google Shape;348;p16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49" name="Google Shape;349;p16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0" name="Google Shape;350;p16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1" name="Google Shape;351;p16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2" name="Google Shape;352;p16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3" name="Google Shape;353;p16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354" name="Google Shape;354;p16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355" name="Google Shape;355;p16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6" name="Google Shape;356;p16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7" name="Google Shape;357;p16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8" name="Google Shape;358;p16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9" name="Google Shape;359;p16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60" name="Google Shape;360;p16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1" name="Google Shape;361;p16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2" name="Google Shape;362;p16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3" name="Google Shape;363;p16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4" name="Google Shape;364;p16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5" name="Google Shape;365;p16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66" name="Google Shape;366;p16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7" name="Google Shape;367;p16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8" name="Google Shape;368;p16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9" name="Google Shape;369;p16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70" name="Google Shape;370;p16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371" name="Google Shape;371;p16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69000">
                <a:schemeClr val="lt1"/>
              </a:gs>
              <a:gs pos="100000">
                <a:srgbClr val="F2F2F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2" name="Google Shape;372;p16"/>
          <p:cNvCxnSpPr/>
          <p:nvPr/>
        </p:nvCxnSpPr>
        <p:spPr>
          <a:xfrm>
            <a:off x="7923089" y="2895600"/>
            <a:ext cx="3659311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3" name="Google Shape;373;p16"/>
          <p:cNvSpPr txBox="1"/>
          <p:nvPr>
            <p:ph type="title"/>
          </p:nvPr>
        </p:nvSpPr>
        <p:spPr>
          <a:xfrm>
            <a:off x="7909560" y="576072"/>
            <a:ext cx="36576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." id="374" name="Google Shape;374;p16"/>
          <p:cNvSpPr/>
          <p:nvPr>
            <p:ph idx="2" type="pic"/>
          </p:nvPr>
        </p:nvSpPr>
        <p:spPr>
          <a:xfrm>
            <a:off x="4412" y="-159"/>
            <a:ext cx="73152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16"/>
          <p:cNvSpPr txBox="1"/>
          <p:nvPr>
            <p:ph idx="1" type="body"/>
          </p:nvPr>
        </p:nvSpPr>
        <p:spPr>
          <a:xfrm>
            <a:off x="7909560" y="2999232"/>
            <a:ext cx="3657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52999">
              <a:schemeClr val="lt1"/>
            </a:gs>
            <a:gs pos="100000">
              <a:srgbClr val="F2F2F2">
                <a:alpha val="64705"/>
              </a:srgbClr>
            </a:gs>
          </a:gsLst>
          <a:lin ang="54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7"/>
          <p:cNvGrpSpPr/>
          <p:nvPr/>
        </p:nvGrpSpPr>
        <p:grpSpPr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11" name="Google Shape;11;p7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" name="Google Shape;12;p7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" name="Google Shape;13;p7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" name="Google Shape;14;p7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" name="Google Shape;15;p7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7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7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" name="Google Shape;18;p7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7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7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7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7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7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7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7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" name="Google Shape;26;p7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7" name="Google Shape;27;p7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8" name="Google Shape;28;p7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" name="Google Shape;29;p7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" name="Google Shape;30;p7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1" name="Google Shape;31;p7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2" name="Google Shape;32;p7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3" name="Google Shape;33;p7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4" name="Google Shape;34;p7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5" name="Google Shape;35;p7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" name="Google Shape;36;p7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7" name="Google Shape;37;p7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8" name="Google Shape;38;p7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9" name="Google Shape;39;p7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0" name="Google Shape;40;p7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1" name="Google Shape;41;p7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2" name="Google Shape;42;p7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3" name="Google Shape;43;p7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4" name="Google Shape;44;p7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45" name="Google Shape;45;p7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6" name="Google Shape;46;p7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7" name="Google Shape;47;p7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8" name="Google Shape;48;p7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9" name="Google Shape;49;p7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50" name="Google Shape;50;p7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1" name="Google Shape;51;p7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2" name="Google Shape;52;p7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3" name="Google Shape;53;p7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4" name="Google Shape;54;p7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5" name="Google Shape;55;p7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56" name="Google Shape;56;p7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7" name="Google Shape;57;p7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8" name="Google Shape;58;p7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9" name="Google Shape;59;p7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60" name="Google Shape;60;p7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61" name="Google Shape;61;p7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266F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2" name="Google Shape;62;p7"/>
          <p:cNvSpPr txBox="1"/>
          <p:nvPr>
            <p:ph idx="1" type="body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266F8B"/>
              </a:buClr>
              <a:buSzPts val="2000"/>
              <a:buFont typeface="Arial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6F8B"/>
              </a:buClr>
              <a:buSzPts val="1800"/>
              <a:buFont typeface="Arial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6F8B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3" name="Google Shape;63;p7"/>
          <p:cNvCxnSpPr/>
          <p:nvPr/>
        </p:nvCxnSpPr>
        <p:spPr>
          <a:xfrm>
            <a:off x="609600" y="6172200"/>
            <a:ext cx="10972800" cy="0"/>
          </a:xfrm>
          <a:prstGeom prst="straightConnector1">
            <a:avLst/>
          </a:prstGeom>
          <a:noFill/>
          <a:ln cap="flat" cmpd="sng" w="12700">
            <a:solidFill>
              <a:srgbClr val="266F8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" name="Google Shape;64;p7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7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hackster.io/355077/pomodoro-timer-using-arduino-1b353a" TargetMode="External"/><Relationship Id="rId4" Type="http://schemas.openxmlformats.org/officeDocument/2006/relationships/hyperlink" Target="https://www.hackster.io/me52/edes-301-study-timer-f0ae02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adafruit.com/product/3296?gad_source=1&amp;gad_campaignid=21079227318&amp;gbraid=0AAAAADx9JvSDXi0NjGtw8jZvI7DTgjFd3&amp;gclid=Cj0KCQjw3aLHBhDTARIsAIRij58U40P6j6JrC9VtoZ-7DHaz4i03nXuf2aQlfp2MuaVMJns3tb3KFT8aAtgTEALw_wcB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amazon.com/" TargetMode="External"/><Relationship Id="rId4" Type="http://schemas.openxmlformats.org/officeDocument/2006/relationships/hyperlink" Target="https://www.adafruit.com/" TargetMode="External"/><Relationship Id="rId5" Type="http://schemas.openxmlformats.org/officeDocument/2006/relationships/hyperlink" Target="https://www.sparkfun.com/" TargetMode="External"/><Relationship Id="rId6" Type="http://schemas.openxmlformats.org/officeDocument/2006/relationships/hyperlink" Target="https://www.digikey.com/" TargetMode="External"/><Relationship Id="rId7" Type="http://schemas.openxmlformats.org/officeDocument/2006/relationships/hyperlink" Target="https://www.mouser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"/>
          <p:cNvSpPr txBox="1"/>
          <p:nvPr>
            <p:ph type="ctrTitle"/>
          </p:nvPr>
        </p:nvSpPr>
        <p:spPr>
          <a:xfrm>
            <a:off x="1293844" y="1909346"/>
            <a:ext cx="9907555" cy="3383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/>
              <a:t>EDES 301</a:t>
            </a:r>
            <a:br>
              <a:rPr lang="en-US" sz="6000"/>
            </a:br>
            <a:br>
              <a:rPr lang="en-US"/>
            </a:br>
            <a:r>
              <a:rPr lang="en-US" sz="6000"/>
              <a:t>Pomodoro</a:t>
            </a:r>
            <a:r>
              <a:rPr lang="en-US" sz="6000"/>
              <a:t> Timer</a:t>
            </a:r>
            <a:r>
              <a:rPr lang="en-US" sz="6000"/>
              <a:t> Proposal</a:t>
            </a:r>
            <a:endParaRPr/>
          </a:p>
        </p:txBody>
      </p:sp>
      <p:sp>
        <p:nvSpPr>
          <p:cNvPr id="393" name="Google Shape;393;p1"/>
          <p:cNvSpPr txBox="1"/>
          <p:nvPr>
            <p:ph idx="1" type="subTitle"/>
          </p:nvPr>
        </p:nvSpPr>
        <p:spPr>
          <a:xfrm>
            <a:off x="1293845" y="5432564"/>
            <a:ext cx="9604310" cy="11206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October 5, 2025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Paige Rennie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Background Information</a:t>
            </a:r>
            <a:endParaRPr/>
          </a:p>
        </p:txBody>
      </p:sp>
      <p:sp>
        <p:nvSpPr>
          <p:cNvPr id="399" name="Google Shape;399;p2"/>
          <p:cNvSpPr txBox="1"/>
          <p:nvPr>
            <p:ph idx="1" type="body"/>
          </p:nvPr>
        </p:nvSpPr>
        <p:spPr>
          <a:xfrm>
            <a:off x="609600" y="2037550"/>
            <a:ext cx="109728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What is being proposed?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I plan to make an adjustable Pomodoro based study/homework timer. It has been proven that if you study or do homework for shorter amounts of time with small breaks instead of trying to power </a:t>
            </a:r>
            <a:r>
              <a:rPr lang="en-US"/>
              <a:t>through</a:t>
            </a:r>
            <a:r>
              <a:rPr lang="en-US"/>
              <a:t> for hours in a row, you end up being able to concentrate for longer! 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I can use my phone or laptop to do this but not having it displayed in front of me isn’t helpful. Also, </a:t>
            </a:r>
            <a:r>
              <a:rPr lang="en-US"/>
              <a:t>sometimes</a:t>
            </a:r>
            <a:r>
              <a:rPr lang="en-US"/>
              <a:t> I just need my phone to be away from me (out of sight, out of mind!) so having it on a device that isn’t attached to my phone would be helpful!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I would like to develop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Amal Mathew’s project</a:t>
            </a:r>
            <a:r>
              <a:rPr lang="en-US"/>
              <a:t> and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Megan Enriquez’s study timer</a:t>
            </a:r>
            <a:r>
              <a:rPr lang="en-US"/>
              <a:t>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What improvements / additions over existing project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My plan is to combine the two project ideas to create an adjustable Pomodoro Timer. </a:t>
            </a:r>
            <a:r>
              <a:rPr lang="en-US"/>
              <a:t>Sometimes</a:t>
            </a:r>
            <a:r>
              <a:rPr lang="en-US"/>
              <a:t> my capacity to concentrate is longer than the typical 25 minutes for a Pomodoro Timer so I would like to create the ability to change that time whilst keeping the short break the same length.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Additionally, Amal’s project was </a:t>
            </a:r>
            <a:r>
              <a:rPr lang="en-US"/>
              <a:t>completed</a:t>
            </a:r>
            <a:r>
              <a:rPr lang="en-US"/>
              <a:t> using an Arduino so I will have to figure out how to integrate their idea into a Pocket Beagle.</a:t>
            </a:r>
            <a:endParaRPr/>
          </a:p>
          <a:p>
            <a:pPr indent="-68579" lvl="1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00" name="Google Shape;40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17998" y="297651"/>
            <a:ext cx="2885201" cy="206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33639" y="297650"/>
            <a:ext cx="2745958" cy="206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892de52a5d_0_2"/>
          <p:cNvSpPr txBox="1"/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System Block Diagram</a:t>
            </a:r>
            <a:endParaRPr/>
          </a:p>
        </p:txBody>
      </p:sp>
      <p:sp>
        <p:nvSpPr>
          <p:cNvPr id="407" name="Google Shape;407;g3892de52a5d_0_2"/>
          <p:cNvSpPr/>
          <p:nvPr/>
        </p:nvSpPr>
        <p:spPr>
          <a:xfrm>
            <a:off x="4099675" y="1559125"/>
            <a:ext cx="3333300" cy="4372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OSD335x-SM SiP</a:t>
            </a:r>
            <a:endParaRPr/>
          </a:p>
        </p:txBody>
      </p:sp>
      <p:sp>
        <p:nvSpPr>
          <p:cNvPr id="408" name="Google Shape;408;g3892de52a5d_0_2"/>
          <p:cNvSpPr/>
          <p:nvPr/>
        </p:nvSpPr>
        <p:spPr>
          <a:xfrm>
            <a:off x="1757425" y="1637675"/>
            <a:ext cx="1501200" cy="91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Button</a:t>
            </a:r>
            <a:endParaRPr/>
          </a:p>
        </p:txBody>
      </p:sp>
      <p:sp>
        <p:nvSpPr>
          <p:cNvPr id="409" name="Google Shape;409;g3892de52a5d_0_2"/>
          <p:cNvSpPr txBox="1"/>
          <p:nvPr/>
        </p:nvSpPr>
        <p:spPr>
          <a:xfrm>
            <a:off x="6096000" y="1834925"/>
            <a:ext cx="1337100" cy="40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VDD_3V3 (P9.4)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I2C2_SCL (P8.19)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I2C2_SDA (P8.20)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(P8.1)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(P9.2, all 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GPIO_88 (P8.28)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GPIO_89 (P8.30)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GPIO_11 (P8.32)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GPIO_81 (P8.34)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GPIO_77 (P8.40)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GPIO_75 (P8.42)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GPIO_73 (P8.44)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10" name="Google Shape;410;g3892de52a5d_0_2"/>
          <p:cNvSpPr/>
          <p:nvPr/>
        </p:nvSpPr>
        <p:spPr>
          <a:xfrm>
            <a:off x="1757425" y="4439050"/>
            <a:ext cx="1501200" cy="91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Buzzer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HCW-KC1206</a:t>
            </a:r>
            <a:endParaRPr b="1" sz="1200"/>
          </a:p>
        </p:txBody>
      </p:sp>
      <p:sp>
        <p:nvSpPr>
          <p:cNvPr id="411" name="Google Shape;411;g3892de52a5d_0_2"/>
          <p:cNvSpPr txBox="1"/>
          <p:nvPr/>
        </p:nvSpPr>
        <p:spPr>
          <a:xfrm>
            <a:off x="4099675" y="1834925"/>
            <a:ext cx="16119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GPIO_44 (P8.12)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(P8.2)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VDD_3V3 (P9.3)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GNDA_ADC (P9.34)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VDD_ADC (P9.32)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AIN1 (P9.40)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EHRPWMIA (P9.14)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(P9.1)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12" name="Google Shape;412;g3892de52a5d_0_2"/>
          <p:cNvSpPr/>
          <p:nvPr/>
        </p:nvSpPr>
        <p:spPr>
          <a:xfrm>
            <a:off x="8427725" y="1774918"/>
            <a:ext cx="1891800" cy="91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 Segment LCD Display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HT16K33</a:t>
            </a:r>
            <a:endParaRPr b="1" sz="1200"/>
          </a:p>
        </p:txBody>
      </p:sp>
      <p:sp>
        <p:nvSpPr>
          <p:cNvPr id="413" name="Google Shape;413;g3892de52a5d_0_2"/>
          <p:cNvSpPr/>
          <p:nvPr/>
        </p:nvSpPr>
        <p:spPr>
          <a:xfrm>
            <a:off x="8415800" y="2893480"/>
            <a:ext cx="1501200" cy="91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 Green LEDs</a:t>
            </a:r>
            <a:endParaRPr/>
          </a:p>
        </p:txBody>
      </p:sp>
      <p:sp>
        <p:nvSpPr>
          <p:cNvPr id="414" name="Google Shape;414;g3892de52a5d_0_2"/>
          <p:cNvSpPr/>
          <p:nvPr/>
        </p:nvSpPr>
        <p:spPr>
          <a:xfrm>
            <a:off x="8415800" y="5369682"/>
            <a:ext cx="1501200" cy="51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White LED </a:t>
            </a:r>
            <a:endParaRPr/>
          </a:p>
        </p:txBody>
      </p:sp>
      <p:sp>
        <p:nvSpPr>
          <p:cNvPr id="415" name="Google Shape;415;g3892de52a5d_0_2"/>
          <p:cNvSpPr/>
          <p:nvPr/>
        </p:nvSpPr>
        <p:spPr>
          <a:xfrm>
            <a:off x="8427725" y="4012032"/>
            <a:ext cx="1501200" cy="51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 LED </a:t>
            </a:r>
            <a:endParaRPr/>
          </a:p>
        </p:txBody>
      </p:sp>
      <p:sp>
        <p:nvSpPr>
          <p:cNvPr id="416" name="Google Shape;416;g3892de52a5d_0_2"/>
          <p:cNvSpPr/>
          <p:nvPr/>
        </p:nvSpPr>
        <p:spPr>
          <a:xfrm>
            <a:off x="8415800" y="4690857"/>
            <a:ext cx="1501200" cy="51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Red LED </a:t>
            </a:r>
            <a:endParaRPr/>
          </a:p>
        </p:txBody>
      </p:sp>
      <p:sp>
        <p:nvSpPr>
          <p:cNvPr id="417" name="Google Shape;417;g3892de52a5d_0_2"/>
          <p:cNvSpPr/>
          <p:nvPr/>
        </p:nvSpPr>
        <p:spPr>
          <a:xfrm>
            <a:off x="1757425" y="3046750"/>
            <a:ext cx="1501200" cy="91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Potentiometer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CYT1100</a:t>
            </a:r>
            <a:endParaRPr b="1" sz="1200"/>
          </a:p>
        </p:txBody>
      </p:sp>
      <p:cxnSp>
        <p:nvCxnSpPr>
          <p:cNvPr id="418" name="Google Shape;418;g3892de52a5d_0_2"/>
          <p:cNvCxnSpPr/>
          <p:nvPr/>
        </p:nvCxnSpPr>
        <p:spPr>
          <a:xfrm flipH="1" rot="10800000">
            <a:off x="3258625" y="1991250"/>
            <a:ext cx="8661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g3892de52a5d_0_2"/>
          <p:cNvCxnSpPr/>
          <p:nvPr/>
        </p:nvCxnSpPr>
        <p:spPr>
          <a:xfrm>
            <a:off x="3258625" y="2156325"/>
            <a:ext cx="842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g3892de52a5d_0_2"/>
          <p:cNvCxnSpPr/>
          <p:nvPr/>
        </p:nvCxnSpPr>
        <p:spPr>
          <a:xfrm>
            <a:off x="3258625" y="2299325"/>
            <a:ext cx="8475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g3892de52a5d_0_2"/>
          <p:cNvCxnSpPr/>
          <p:nvPr/>
        </p:nvCxnSpPr>
        <p:spPr>
          <a:xfrm>
            <a:off x="3256225" y="3378525"/>
            <a:ext cx="842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g3892de52a5d_0_2"/>
          <p:cNvCxnSpPr/>
          <p:nvPr/>
        </p:nvCxnSpPr>
        <p:spPr>
          <a:xfrm>
            <a:off x="3256225" y="3535601"/>
            <a:ext cx="8475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g3892de52a5d_0_2"/>
          <p:cNvCxnSpPr/>
          <p:nvPr/>
        </p:nvCxnSpPr>
        <p:spPr>
          <a:xfrm>
            <a:off x="3253825" y="3683325"/>
            <a:ext cx="8475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g3892de52a5d_0_2"/>
          <p:cNvCxnSpPr/>
          <p:nvPr/>
        </p:nvCxnSpPr>
        <p:spPr>
          <a:xfrm>
            <a:off x="3259825" y="4743100"/>
            <a:ext cx="842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g3892de52a5d_0_2"/>
          <p:cNvCxnSpPr/>
          <p:nvPr/>
        </p:nvCxnSpPr>
        <p:spPr>
          <a:xfrm>
            <a:off x="3259825" y="4900176"/>
            <a:ext cx="8475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6" name="Google Shape;426;g3892de52a5d_0_2"/>
          <p:cNvCxnSpPr/>
          <p:nvPr/>
        </p:nvCxnSpPr>
        <p:spPr>
          <a:xfrm>
            <a:off x="7418675" y="2001025"/>
            <a:ext cx="10032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7" name="Google Shape;427;g3892de52a5d_0_2"/>
          <p:cNvCxnSpPr/>
          <p:nvPr/>
        </p:nvCxnSpPr>
        <p:spPr>
          <a:xfrm>
            <a:off x="7435784" y="2162201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8" name="Google Shape;428;g3892de52a5d_0_2"/>
          <p:cNvCxnSpPr/>
          <p:nvPr/>
        </p:nvCxnSpPr>
        <p:spPr>
          <a:xfrm>
            <a:off x="7432975" y="2309925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9" name="Google Shape;429;g3892de52a5d_0_2"/>
          <p:cNvCxnSpPr/>
          <p:nvPr/>
        </p:nvCxnSpPr>
        <p:spPr>
          <a:xfrm>
            <a:off x="7434513" y="2457650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0" name="Google Shape;430;g3892de52a5d_0_2"/>
          <p:cNvCxnSpPr/>
          <p:nvPr/>
        </p:nvCxnSpPr>
        <p:spPr>
          <a:xfrm>
            <a:off x="7437184" y="3046751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1" name="Google Shape;431;g3892de52a5d_0_2"/>
          <p:cNvCxnSpPr/>
          <p:nvPr/>
        </p:nvCxnSpPr>
        <p:spPr>
          <a:xfrm>
            <a:off x="7434375" y="3194475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g3892de52a5d_0_2"/>
          <p:cNvCxnSpPr/>
          <p:nvPr/>
        </p:nvCxnSpPr>
        <p:spPr>
          <a:xfrm>
            <a:off x="7435763" y="3367700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g3892de52a5d_0_2"/>
          <p:cNvCxnSpPr/>
          <p:nvPr/>
        </p:nvCxnSpPr>
        <p:spPr>
          <a:xfrm>
            <a:off x="7434384" y="3540926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g3892de52a5d_0_2"/>
          <p:cNvCxnSpPr/>
          <p:nvPr/>
        </p:nvCxnSpPr>
        <p:spPr>
          <a:xfrm>
            <a:off x="7431575" y="3688650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g3892de52a5d_0_2"/>
          <p:cNvCxnSpPr/>
          <p:nvPr/>
        </p:nvCxnSpPr>
        <p:spPr>
          <a:xfrm>
            <a:off x="7437184" y="4277751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g3892de52a5d_0_2"/>
          <p:cNvCxnSpPr/>
          <p:nvPr/>
        </p:nvCxnSpPr>
        <p:spPr>
          <a:xfrm>
            <a:off x="7434375" y="4425475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7" name="Google Shape;437;g3892de52a5d_0_2"/>
          <p:cNvCxnSpPr/>
          <p:nvPr/>
        </p:nvCxnSpPr>
        <p:spPr>
          <a:xfrm>
            <a:off x="7438584" y="4909080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8" name="Google Shape;438;g3892de52a5d_0_2"/>
          <p:cNvCxnSpPr/>
          <p:nvPr/>
        </p:nvCxnSpPr>
        <p:spPr>
          <a:xfrm>
            <a:off x="7435775" y="5056804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9" name="Google Shape;439;g3892de52a5d_0_2"/>
          <p:cNvCxnSpPr/>
          <p:nvPr/>
        </p:nvCxnSpPr>
        <p:spPr>
          <a:xfrm flipH="1" rot="10800000">
            <a:off x="7401625" y="5513550"/>
            <a:ext cx="10161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g3892de52a5d_0_2"/>
          <p:cNvCxnSpPr/>
          <p:nvPr/>
        </p:nvCxnSpPr>
        <p:spPr>
          <a:xfrm>
            <a:off x="7364075" y="5654900"/>
            <a:ext cx="10506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1" name="Google Shape;441;g3892de52a5d_0_2"/>
          <p:cNvSpPr txBox="1"/>
          <p:nvPr/>
        </p:nvSpPr>
        <p:spPr>
          <a:xfrm>
            <a:off x="7494779" y="2137738"/>
            <a:ext cx="1611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Resistor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42" name="Google Shape;442;g3892de52a5d_0_2"/>
          <p:cNvSpPr txBox="1"/>
          <p:nvPr/>
        </p:nvSpPr>
        <p:spPr>
          <a:xfrm>
            <a:off x="7488450" y="1976725"/>
            <a:ext cx="1611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Resistor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43" name="Google Shape;443;g3892de52a5d_0_2"/>
          <p:cNvSpPr txBox="1"/>
          <p:nvPr/>
        </p:nvSpPr>
        <p:spPr>
          <a:xfrm>
            <a:off x="7494775" y="3021398"/>
            <a:ext cx="1611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Resistor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44" name="Google Shape;444;g3892de52a5d_0_2"/>
          <p:cNvSpPr txBox="1"/>
          <p:nvPr/>
        </p:nvSpPr>
        <p:spPr>
          <a:xfrm>
            <a:off x="7494775" y="3189242"/>
            <a:ext cx="1611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Resistor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45" name="Google Shape;445;g3892de52a5d_0_2"/>
          <p:cNvSpPr txBox="1"/>
          <p:nvPr/>
        </p:nvSpPr>
        <p:spPr>
          <a:xfrm>
            <a:off x="7491944" y="3363141"/>
            <a:ext cx="1611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Resistor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46" name="Google Shape;446;g3892de52a5d_0_2"/>
          <p:cNvSpPr txBox="1"/>
          <p:nvPr/>
        </p:nvSpPr>
        <p:spPr>
          <a:xfrm>
            <a:off x="7492633" y="3510812"/>
            <a:ext cx="1611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Resistor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47" name="Google Shape;447;g3892de52a5d_0_2"/>
          <p:cNvSpPr txBox="1"/>
          <p:nvPr/>
        </p:nvSpPr>
        <p:spPr>
          <a:xfrm>
            <a:off x="7500662" y="4246560"/>
            <a:ext cx="1611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Resistor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48" name="Google Shape;448;g3892de52a5d_0_2"/>
          <p:cNvSpPr txBox="1"/>
          <p:nvPr/>
        </p:nvSpPr>
        <p:spPr>
          <a:xfrm>
            <a:off x="7510631" y="4881382"/>
            <a:ext cx="1611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Resistor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49" name="Google Shape;449;g3892de52a5d_0_2"/>
          <p:cNvSpPr txBox="1"/>
          <p:nvPr/>
        </p:nvSpPr>
        <p:spPr>
          <a:xfrm>
            <a:off x="7504844" y="5474613"/>
            <a:ext cx="16119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Resistor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8ef07d5825_0_46"/>
          <p:cNvSpPr txBox="1"/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Power Block Diagram</a:t>
            </a:r>
            <a:endParaRPr/>
          </a:p>
        </p:txBody>
      </p:sp>
      <p:sp>
        <p:nvSpPr>
          <p:cNvPr id="455" name="Google Shape;455;g38ef07d5825_0_46"/>
          <p:cNvSpPr/>
          <p:nvPr/>
        </p:nvSpPr>
        <p:spPr>
          <a:xfrm>
            <a:off x="4099675" y="1559125"/>
            <a:ext cx="3333300" cy="43725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OSD335x-SM SiP</a:t>
            </a:r>
            <a:endParaRPr/>
          </a:p>
        </p:txBody>
      </p:sp>
      <p:sp>
        <p:nvSpPr>
          <p:cNvPr id="456" name="Google Shape;456;g38ef07d5825_0_46"/>
          <p:cNvSpPr/>
          <p:nvPr/>
        </p:nvSpPr>
        <p:spPr>
          <a:xfrm>
            <a:off x="1757425" y="1637675"/>
            <a:ext cx="1501200" cy="91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Button</a:t>
            </a:r>
            <a:endParaRPr/>
          </a:p>
        </p:txBody>
      </p:sp>
      <p:sp>
        <p:nvSpPr>
          <p:cNvPr id="457" name="Google Shape;457;g38ef07d5825_0_46"/>
          <p:cNvSpPr txBox="1"/>
          <p:nvPr/>
        </p:nvSpPr>
        <p:spPr>
          <a:xfrm>
            <a:off x="6096000" y="1834925"/>
            <a:ext cx="1337100" cy="40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VDD_3V3 (P9.4)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I2C2_SCL (P8.19)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I2C2_SDA (P8.20)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(P8.1)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(P9.2, all 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GPIO_88 (P8.28)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GPIO_89 (P8.30)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GPIO_11 (P8.32)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GPIO_81 (P8.34)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GPIO_77 (P8.40)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GPIO_75 (P8.42)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GPIO_73 (P8.44)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58" name="Google Shape;458;g38ef07d5825_0_46"/>
          <p:cNvSpPr/>
          <p:nvPr/>
        </p:nvSpPr>
        <p:spPr>
          <a:xfrm>
            <a:off x="1757425" y="4439050"/>
            <a:ext cx="1501200" cy="91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Buzzer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HCW-KC1206</a:t>
            </a:r>
            <a:endParaRPr b="1" sz="1200"/>
          </a:p>
        </p:txBody>
      </p:sp>
      <p:sp>
        <p:nvSpPr>
          <p:cNvPr id="459" name="Google Shape;459;g38ef07d5825_0_46"/>
          <p:cNvSpPr txBox="1"/>
          <p:nvPr/>
        </p:nvSpPr>
        <p:spPr>
          <a:xfrm>
            <a:off x="4099675" y="1834925"/>
            <a:ext cx="16119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GPIO_44 (P8.12)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(P8.2)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VDD_3V3 (P9.3)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GNDA_ADC (P9.34)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VDD_ADC (P9.32)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AIN1 (P9.40)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EHRPWMIA (P9.14)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DGND (P9.1)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60" name="Google Shape;460;g38ef07d5825_0_46"/>
          <p:cNvSpPr/>
          <p:nvPr/>
        </p:nvSpPr>
        <p:spPr>
          <a:xfrm>
            <a:off x="8427725" y="1774918"/>
            <a:ext cx="1891800" cy="91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 Segment LCD Display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HT16K33</a:t>
            </a:r>
            <a:endParaRPr b="1" sz="1200"/>
          </a:p>
        </p:txBody>
      </p:sp>
      <p:sp>
        <p:nvSpPr>
          <p:cNvPr id="461" name="Google Shape;461;g38ef07d5825_0_46"/>
          <p:cNvSpPr/>
          <p:nvPr/>
        </p:nvSpPr>
        <p:spPr>
          <a:xfrm>
            <a:off x="8415800" y="2893480"/>
            <a:ext cx="1501200" cy="91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 Green LEDs</a:t>
            </a:r>
            <a:endParaRPr/>
          </a:p>
        </p:txBody>
      </p:sp>
      <p:sp>
        <p:nvSpPr>
          <p:cNvPr id="462" name="Google Shape;462;g38ef07d5825_0_46"/>
          <p:cNvSpPr/>
          <p:nvPr/>
        </p:nvSpPr>
        <p:spPr>
          <a:xfrm>
            <a:off x="8415800" y="5369682"/>
            <a:ext cx="1501200" cy="51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White LED </a:t>
            </a:r>
            <a:endParaRPr/>
          </a:p>
        </p:txBody>
      </p:sp>
      <p:sp>
        <p:nvSpPr>
          <p:cNvPr id="463" name="Google Shape;463;g38ef07d5825_0_46"/>
          <p:cNvSpPr/>
          <p:nvPr/>
        </p:nvSpPr>
        <p:spPr>
          <a:xfrm>
            <a:off x="8427725" y="4012032"/>
            <a:ext cx="1501200" cy="51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 LED </a:t>
            </a:r>
            <a:endParaRPr/>
          </a:p>
        </p:txBody>
      </p:sp>
      <p:sp>
        <p:nvSpPr>
          <p:cNvPr id="464" name="Google Shape;464;g38ef07d5825_0_46"/>
          <p:cNvSpPr/>
          <p:nvPr/>
        </p:nvSpPr>
        <p:spPr>
          <a:xfrm>
            <a:off x="8415800" y="4690857"/>
            <a:ext cx="1501200" cy="519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Red LED </a:t>
            </a:r>
            <a:endParaRPr/>
          </a:p>
        </p:txBody>
      </p:sp>
      <p:sp>
        <p:nvSpPr>
          <p:cNvPr id="465" name="Google Shape;465;g38ef07d5825_0_46"/>
          <p:cNvSpPr/>
          <p:nvPr/>
        </p:nvSpPr>
        <p:spPr>
          <a:xfrm>
            <a:off x="1757425" y="3046750"/>
            <a:ext cx="1501200" cy="9144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Potentiometer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/>
              <a:t>CYT1100</a:t>
            </a:r>
            <a:endParaRPr b="1" sz="1200"/>
          </a:p>
        </p:txBody>
      </p:sp>
      <p:cxnSp>
        <p:nvCxnSpPr>
          <p:cNvPr id="466" name="Google Shape;466;g38ef07d5825_0_46"/>
          <p:cNvCxnSpPr/>
          <p:nvPr/>
        </p:nvCxnSpPr>
        <p:spPr>
          <a:xfrm flipH="1" rot="10800000">
            <a:off x="3258625" y="1991250"/>
            <a:ext cx="8661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g38ef07d5825_0_46"/>
          <p:cNvCxnSpPr/>
          <p:nvPr/>
        </p:nvCxnSpPr>
        <p:spPr>
          <a:xfrm>
            <a:off x="3258625" y="2156325"/>
            <a:ext cx="842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g38ef07d5825_0_46"/>
          <p:cNvCxnSpPr/>
          <p:nvPr/>
        </p:nvCxnSpPr>
        <p:spPr>
          <a:xfrm>
            <a:off x="3258625" y="2299325"/>
            <a:ext cx="8475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g38ef07d5825_0_46"/>
          <p:cNvCxnSpPr/>
          <p:nvPr/>
        </p:nvCxnSpPr>
        <p:spPr>
          <a:xfrm>
            <a:off x="3256225" y="3378525"/>
            <a:ext cx="842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0" name="Google Shape;470;g38ef07d5825_0_46"/>
          <p:cNvCxnSpPr/>
          <p:nvPr/>
        </p:nvCxnSpPr>
        <p:spPr>
          <a:xfrm>
            <a:off x="3256225" y="3535601"/>
            <a:ext cx="8475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1" name="Google Shape;471;g38ef07d5825_0_46"/>
          <p:cNvCxnSpPr/>
          <p:nvPr/>
        </p:nvCxnSpPr>
        <p:spPr>
          <a:xfrm>
            <a:off x="3253825" y="3683325"/>
            <a:ext cx="8475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2" name="Google Shape;472;g38ef07d5825_0_46"/>
          <p:cNvCxnSpPr/>
          <p:nvPr/>
        </p:nvCxnSpPr>
        <p:spPr>
          <a:xfrm>
            <a:off x="3259825" y="4743100"/>
            <a:ext cx="842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g38ef07d5825_0_46"/>
          <p:cNvCxnSpPr/>
          <p:nvPr/>
        </p:nvCxnSpPr>
        <p:spPr>
          <a:xfrm>
            <a:off x="3259825" y="4900176"/>
            <a:ext cx="8475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g38ef07d5825_0_46"/>
          <p:cNvCxnSpPr/>
          <p:nvPr/>
        </p:nvCxnSpPr>
        <p:spPr>
          <a:xfrm>
            <a:off x="7418675" y="2001025"/>
            <a:ext cx="10032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g38ef07d5825_0_46"/>
          <p:cNvCxnSpPr/>
          <p:nvPr/>
        </p:nvCxnSpPr>
        <p:spPr>
          <a:xfrm>
            <a:off x="7435784" y="2162201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g38ef07d5825_0_46"/>
          <p:cNvCxnSpPr/>
          <p:nvPr/>
        </p:nvCxnSpPr>
        <p:spPr>
          <a:xfrm>
            <a:off x="7432975" y="2309925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g38ef07d5825_0_46"/>
          <p:cNvCxnSpPr/>
          <p:nvPr/>
        </p:nvCxnSpPr>
        <p:spPr>
          <a:xfrm>
            <a:off x="7434513" y="2457650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8" name="Google Shape;478;g38ef07d5825_0_46"/>
          <p:cNvCxnSpPr/>
          <p:nvPr/>
        </p:nvCxnSpPr>
        <p:spPr>
          <a:xfrm>
            <a:off x="7437184" y="3046751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9" name="Google Shape;479;g38ef07d5825_0_46"/>
          <p:cNvCxnSpPr/>
          <p:nvPr/>
        </p:nvCxnSpPr>
        <p:spPr>
          <a:xfrm>
            <a:off x="7434375" y="3194475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g38ef07d5825_0_46"/>
          <p:cNvCxnSpPr/>
          <p:nvPr/>
        </p:nvCxnSpPr>
        <p:spPr>
          <a:xfrm>
            <a:off x="7435763" y="3367700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g38ef07d5825_0_46"/>
          <p:cNvCxnSpPr/>
          <p:nvPr/>
        </p:nvCxnSpPr>
        <p:spPr>
          <a:xfrm>
            <a:off x="7434384" y="3540926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2" name="Google Shape;482;g38ef07d5825_0_46"/>
          <p:cNvCxnSpPr/>
          <p:nvPr/>
        </p:nvCxnSpPr>
        <p:spPr>
          <a:xfrm>
            <a:off x="7431575" y="3688650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g38ef07d5825_0_46"/>
          <p:cNvCxnSpPr/>
          <p:nvPr/>
        </p:nvCxnSpPr>
        <p:spPr>
          <a:xfrm>
            <a:off x="7437184" y="4277751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g38ef07d5825_0_46"/>
          <p:cNvCxnSpPr/>
          <p:nvPr/>
        </p:nvCxnSpPr>
        <p:spPr>
          <a:xfrm>
            <a:off x="7434375" y="4425475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g38ef07d5825_0_46"/>
          <p:cNvCxnSpPr/>
          <p:nvPr/>
        </p:nvCxnSpPr>
        <p:spPr>
          <a:xfrm>
            <a:off x="7438584" y="4909080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g38ef07d5825_0_46"/>
          <p:cNvCxnSpPr/>
          <p:nvPr/>
        </p:nvCxnSpPr>
        <p:spPr>
          <a:xfrm>
            <a:off x="7435775" y="5056804"/>
            <a:ext cx="991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g38ef07d5825_0_46"/>
          <p:cNvCxnSpPr/>
          <p:nvPr/>
        </p:nvCxnSpPr>
        <p:spPr>
          <a:xfrm flipH="1" rot="10800000">
            <a:off x="7401625" y="5513550"/>
            <a:ext cx="10161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g38ef07d5825_0_46"/>
          <p:cNvCxnSpPr/>
          <p:nvPr/>
        </p:nvCxnSpPr>
        <p:spPr>
          <a:xfrm>
            <a:off x="7364075" y="5654900"/>
            <a:ext cx="10506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" name="Google Shape;489;g38ef07d5825_0_46"/>
          <p:cNvSpPr/>
          <p:nvPr/>
        </p:nvSpPr>
        <p:spPr>
          <a:xfrm>
            <a:off x="10874710" y="352403"/>
            <a:ext cx="707700" cy="2946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1.8V</a:t>
            </a:r>
            <a:endParaRPr/>
          </a:p>
        </p:txBody>
      </p:sp>
      <p:sp>
        <p:nvSpPr>
          <p:cNvPr id="490" name="Google Shape;490;g38ef07d5825_0_46"/>
          <p:cNvSpPr txBox="1"/>
          <p:nvPr>
            <p:ph type="title"/>
          </p:nvPr>
        </p:nvSpPr>
        <p:spPr>
          <a:xfrm>
            <a:off x="10122085" y="352450"/>
            <a:ext cx="12591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ct val="213333"/>
              <a:buFont typeface="Arial"/>
              <a:buNone/>
            </a:pPr>
            <a:r>
              <a:rPr lang="en-US" sz="1500">
                <a:solidFill>
                  <a:schemeClr val="dk1"/>
                </a:solidFill>
              </a:rPr>
              <a:t>Key: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491" name="Google Shape;491;g38ef07d5825_0_46"/>
          <p:cNvSpPr/>
          <p:nvPr/>
        </p:nvSpPr>
        <p:spPr>
          <a:xfrm>
            <a:off x="10874710" y="724603"/>
            <a:ext cx="707700" cy="294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3.3V</a:t>
            </a:r>
            <a:endParaRPr/>
          </a:p>
        </p:txBody>
      </p:sp>
      <p:sp>
        <p:nvSpPr>
          <p:cNvPr id="492" name="Google Shape;492;g38ef07d5825_0_46"/>
          <p:cNvSpPr txBox="1"/>
          <p:nvPr/>
        </p:nvSpPr>
        <p:spPr>
          <a:xfrm>
            <a:off x="10014050" y="4107125"/>
            <a:ext cx="1337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20 mA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93" name="Google Shape;493;g38ef07d5825_0_46"/>
          <p:cNvSpPr txBox="1"/>
          <p:nvPr/>
        </p:nvSpPr>
        <p:spPr>
          <a:xfrm>
            <a:off x="10014050" y="4785950"/>
            <a:ext cx="1337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20 mA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94" name="Google Shape;494;g38ef07d5825_0_46"/>
          <p:cNvSpPr txBox="1"/>
          <p:nvPr/>
        </p:nvSpPr>
        <p:spPr>
          <a:xfrm>
            <a:off x="10014050" y="5464775"/>
            <a:ext cx="1337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20 mA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95" name="Google Shape;495;g38ef07d5825_0_46"/>
          <p:cNvSpPr txBox="1"/>
          <p:nvPr/>
        </p:nvSpPr>
        <p:spPr>
          <a:xfrm>
            <a:off x="10014050" y="3233375"/>
            <a:ext cx="1337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20 mA each (80 mA)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96" name="Google Shape;496;g38ef07d5825_0_46"/>
          <p:cNvSpPr txBox="1"/>
          <p:nvPr/>
        </p:nvSpPr>
        <p:spPr>
          <a:xfrm>
            <a:off x="10422875" y="1774925"/>
            <a:ext cx="1337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Max 420 mA (all segments lit, can also just do less current and will be less bright)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497" name="Google Shape;497;g38ef07d5825_0_46"/>
          <p:cNvSpPr txBox="1"/>
          <p:nvPr/>
        </p:nvSpPr>
        <p:spPr>
          <a:xfrm>
            <a:off x="299525" y="4731400"/>
            <a:ext cx="1337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3</a:t>
            </a:r>
            <a:r>
              <a:rPr lang="en-US" sz="1000">
                <a:solidFill>
                  <a:schemeClr val="dk1"/>
                </a:solidFill>
              </a:rPr>
              <a:t>0 mA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85b510efb4_0_0"/>
          <p:cNvSpPr txBox="1"/>
          <p:nvPr>
            <p:ph type="title"/>
          </p:nvPr>
        </p:nvSpPr>
        <p:spPr>
          <a:xfrm>
            <a:off x="609610" y="-93875"/>
            <a:ext cx="10972800" cy="91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Software Block Diagram</a:t>
            </a:r>
            <a:endParaRPr/>
          </a:p>
        </p:txBody>
      </p:sp>
      <p:sp>
        <p:nvSpPr>
          <p:cNvPr id="504" name="Google Shape;504;g385b510efb4_0_0"/>
          <p:cNvSpPr/>
          <p:nvPr/>
        </p:nvSpPr>
        <p:spPr>
          <a:xfrm>
            <a:off x="122438" y="1055575"/>
            <a:ext cx="1901700" cy="48480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main_python_code.py</a:t>
            </a:r>
            <a:endParaRPr/>
          </a:p>
        </p:txBody>
      </p:sp>
      <p:sp>
        <p:nvSpPr>
          <p:cNvPr id="505" name="Google Shape;505;g385b510efb4_0_0"/>
          <p:cNvSpPr/>
          <p:nvPr/>
        </p:nvSpPr>
        <p:spPr>
          <a:xfrm>
            <a:off x="2908375" y="1040066"/>
            <a:ext cx="1185900" cy="6276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7-Segment Display</a:t>
            </a:r>
            <a:endParaRPr/>
          </a:p>
        </p:txBody>
      </p:sp>
      <p:cxnSp>
        <p:nvCxnSpPr>
          <p:cNvPr id="506" name="Google Shape;506;g385b510efb4_0_0"/>
          <p:cNvCxnSpPr/>
          <p:nvPr/>
        </p:nvCxnSpPr>
        <p:spPr>
          <a:xfrm>
            <a:off x="4093800" y="1352366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7" name="Google Shape;507;g385b510efb4_0_0"/>
          <p:cNvSpPr/>
          <p:nvPr/>
        </p:nvSpPr>
        <p:spPr>
          <a:xfrm>
            <a:off x="4978513" y="1040066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Default “off”</a:t>
            </a:r>
            <a:endParaRPr/>
          </a:p>
        </p:txBody>
      </p:sp>
      <p:cxnSp>
        <p:nvCxnSpPr>
          <p:cNvPr id="508" name="Google Shape;508;g385b510efb4_0_0"/>
          <p:cNvCxnSpPr/>
          <p:nvPr/>
        </p:nvCxnSpPr>
        <p:spPr>
          <a:xfrm>
            <a:off x="6164400" y="1352366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9" name="Google Shape;509;g385b510efb4_0_0"/>
          <p:cNvSpPr/>
          <p:nvPr/>
        </p:nvSpPr>
        <p:spPr>
          <a:xfrm>
            <a:off x="7048638" y="1040066"/>
            <a:ext cx="12378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Wait for button press</a:t>
            </a:r>
            <a:endParaRPr/>
          </a:p>
        </p:txBody>
      </p:sp>
      <p:cxnSp>
        <p:nvCxnSpPr>
          <p:cNvPr id="510" name="Google Shape;510;g385b510efb4_0_0"/>
          <p:cNvCxnSpPr/>
          <p:nvPr/>
        </p:nvCxnSpPr>
        <p:spPr>
          <a:xfrm>
            <a:off x="8286425" y="1352366"/>
            <a:ext cx="7530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1" name="Google Shape;511;g385b510efb4_0_0"/>
          <p:cNvSpPr/>
          <p:nvPr/>
        </p:nvSpPr>
        <p:spPr>
          <a:xfrm>
            <a:off x="9039438" y="1040066"/>
            <a:ext cx="12378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 until turned off</a:t>
            </a:r>
            <a:endParaRPr/>
          </a:p>
        </p:txBody>
      </p:sp>
      <p:sp>
        <p:nvSpPr>
          <p:cNvPr id="512" name="Google Shape;512;g385b510efb4_0_0"/>
          <p:cNvSpPr/>
          <p:nvPr/>
        </p:nvSpPr>
        <p:spPr>
          <a:xfrm>
            <a:off x="10831763" y="1040066"/>
            <a:ext cx="12378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Displays time whilst running</a:t>
            </a:r>
            <a:endParaRPr/>
          </a:p>
        </p:txBody>
      </p:sp>
      <p:sp>
        <p:nvSpPr>
          <p:cNvPr id="513" name="Google Shape;513;g385b510efb4_0_0"/>
          <p:cNvSpPr/>
          <p:nvPr/>
        </p:nvSpPr>
        <p:spPr>
          <a:xfrm>
            <a:off x="2908375" y="1887232"/>
            <a:ext cx="1185900" cy="6276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4x green</a:t>
            </a:r>
            <a:r>
              <a:rPr lang="en-US"/>
              <a:t> LEDs</a:t>
            </a:r>
            <a:endParaRPr/>
          </a:p>
        </p:txBody>
      </p:sp>
      <p:cxnSp>
        <p:nvCxnSpPr>
          <p:cNvPr id="514" name="Google Shape;514;g385b510efb4_0_0"/>
          <p:cNvCxnSpPr/>
          <p:nvPr/>
        </p:nvCxnSpPr>
        <p:spPr>
          <a:xfrm>
            <a:off x="4093800" y="2199532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5" name="Google Shape;515;g385b510efb4_0_0"/>
          <p:cNvSpPr/>
          <p:nvPr/>
        </p:nvSpPr>
        <p:spPr>
          <a:xfrm>
            <a:off x="4978538" y="1887232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Default “off”</a:t>
            </a:r>
            <a:endParaRPr/>
          </a:p>
        </p:txBody>
      </p:sp>
      <p:cxnSp>
        <p:nvCxnSpPr>
          <p:cNvPr id="516" name="Google Shape;516;g385b510efb4_0_0"/>
          <p:cNvCxnSpPr/>
          <p:nvPr/>
        </p:nvCxnSpPr>
        <p:spPr>
          <a:xfrm>
            <a:off x="6164400" y="2199532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7" name="Google Shape;517;g385b510efb4_0_0"/>
          <p:cNvSpPr/>
          <p:nvPr/>
        </p:nvSpPr>
        <p:spPr>
          <a:xfrm>
            <a:off x="7048688" y="1887232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1x LED turns on per </a:t>
            </a:r>
            <a:r>
              <a:rPr lang="en-US" sz="1000"/>
              <a:t>Pomodoro</a:t>
            </a:r>
            <a:r>
              <a:rPr lang="en-US" sz="1000"/>
              <a:t> completed</a:t>
            </a:r>
            <a:endParaRPr sz="1000"/>
          </a:p>
        </p:txBody>
      </p:sp>
      <p:sp>
        <p:nvSpPr>
          <p:cNvPr id="518" name="Google Shape;518;g385b510efb4_0_0"/>
          <p:cNvSpPr/>
          <p:nvPr/>
        </p:nvSpPr>
        <p:spPr>
          <a:xfrm>
            <a:off x="2908375" y="2734407"/>
            <a:ext cx="1185900" cy="6276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green, red, white LEDs</a:t>
            </a:r>
            <a:endParaRPr/>
          </a:p>
        </p:txBody>
      </p:sp>
      <p:sp>
        <p:nvSpPr>
          <p:cNvPr id="519" name="Google Shape;519;g385b510efb4_0_0"/>
          <p:cNvSpPr/>
          <p:nvPr/>
        </p:nvSpPr>
        <p:spPr>
          <a:xfrm>
            <a:off x="4978538" y="2734407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Default “off”</a:t>
            </a:r>
            <a:endParaRPr/>
          </a:p>
        </p:txBody>
      </p:sp>
      <p:cxnSp>
        <p:nvCxnSpPr>
          <p:cNvPr id="520" name="Google Shape;520;g385b510efb4_0_0"/>
          <p:cNvCxnSpPr/>
          <p:nvPr/>
        </p:nvCxnSpPr>
        <p:spPr>
          <a:xfrm>
            <a:off x="4093800" y="3046707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1" name="Google Shape;521;g385b510efb4_0_0"/>
          <p:cNvSpPr/>
          <p:nvPr/>
        </p:nvSpPr>
        <p:spPr>
          <a:xfrm>
            <a:off x="7048688" y="2734407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1 of the 3 LEDs turns on dependent on stage in cycle</a:t>
            </a:r>
            <a:endParaRPr sz="1000"/>
          </a:p>
        </p:txBody>
      </p:sp>
      <p:sp>
        <p:nvSpPr>
          <p:cNvPr id="522" name="Google Shape;522;g385b510efb4_0_0"/>
          <p:cNvSpPr/>
          <p:nvPr/>
        </p:nvSpPr>
        <p:spPr>
          <a:xfrm>
            <a:off x="2908375" y="3581590"/>
            <a:ext cx="1185900" cy="6276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Button</a:t>
            </a:r>
            <a:endParaRPr/>
          </a:p>
        </p:txBody>
      </p:sp>
      <p:sp>
        <p:nvSpPr>
          <p:cNvPr id="523" name="Google Shape;523;g385b510efb4_0_0"/>
          <p:cNvSpPr/>
          <p:nvPr/>
        </p:nvSpPr>
        <p:spPr>
          <a:xfrm>
            <a:off x="4978538" y="3581603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When pressed first time, turns system on </a:t>
            </a:r>
            <a:endParaRPr sz="1100"/>
          </a:p>
        </p:txBody>
      </p:sp>
      <p:cxnSp>
        <p:nvCxnSpPr>
          <p:cNvPr id="524" name="Google Shape;524;g385b510efb4_0_0"/>
          <p:cNvCxnSpPr/>
          <p:nvPr/>
        </p:nvCxnSpPr>
        <p:spPr>
          <a:xfrm>
            <a:off x="4093800" y="3893903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5" name="Google Shape;525;g385b510efb4_0_0"/>
          <p:cNvSpPr/>
          <p:nvPr/>
        </p:nvSpPr>
        <p:spPr>
          <a:xfrm>
            <a:off x="7074588" y="3581603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When pressed first time, turns system on (display)</a:t>
            </a:r>
            <a:endParaRPr sz="1000"/>
          </a:p>
        </p:txBody>
      </p:sp>
      <p:cxnSp>
        <p:nvCxnSpPr>
          <p:cNvPr id="526" name="Google Shape;526;g385b510efb4_0_0"/>
          <p:cNvCxnSpPr/>
          <p:nvPr/>
        </p:nvCxnSpPr>
        <p:spPr>
          <a:xfrm>
            <a:off x="6164400" y="3046707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g385b510efb4_0_0"/>
          <p:cNvCxnSpPr>
            <a:endCxn id="525" idx="1"/>
          </p:cNvCxnSpPr>
          <p:nvPr/>
        </p:nvCxnSpPr>
        <p:spPr>
          <a:xfrm>
            <a:off x="6164388" y="3893903"/>
            <a:ext cx="9102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8" name="Google Shape;528;g385b510efb4_0_0"/>
          <p:cNvSpPr/>
          <p:nvPr/>
        </p:nvSpPr>
        <p:spPr>
          <a:xfrm>
            <a:off x="8814888" y="3581590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When pressed second time, starts first Pomodoro</a:t>
            </a:r>
            <a:endParaRPr sz="1000"/>
          </a:p>
        </p:txBody>
      </p:sp>
      <p:sp>
        <p:nvSpPr>
          <p:cNvPr id="529" name="Google Shape;529;g385b510efb4_0_0"/>
          <p:cNvSpPr/>
          <p:nvPr/>
        </p:nvSpPr>
        <p:spPr>
          <a:xfrm>
            <a:off x="2908375" y="4428765"/>
            <a:ext cx="1185900" cy="6276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/>
              <a:t>Potentiometer</a:t>
            </a:r>
            <a:endParaRPr sz="1150"/>
          </a:p>
        </p:txBody>
      </p:sp>
      <p:sp>
        <p:nvSpPr>
          <p:cNvPr id="530" name="Google Shape;530;g385b510efb4_0_0"/>
          <p:cNvSpPr/>
          <p:nvPr/>
        </p:nvSpPr>
        <p:spPr>
          <a:xfrm>
            <a:off x="4978538" y="4428778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User rotates knob</a:t>
            </a:r>
            <a:endParaRPr sz="1300"/>
          </a:p>
        </p:txBody>
      </p:sp>
      <p:cxnSp>
        <p:nvCxnSpPr>
          <p:cNvPr id="531" name="Google Shape;531;g385b510efb4_0_0"/>
          <p:cNvCxnSpPr/>
          <p:nvPr/>
        </p:nvCxnSpPr>
        <p:spPr>
          <a:xfrm>
            <a:off x="4093800" y="4741078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2" name="Google Shape;532;g385b510efb4_0_0"/>
          <p:cNvSpPr/>
          <p:nvPr/>
        </p:nvSpPr>
        <p:spPr>
          <a:xfrm>
            <a:off x="7061638" y="4428778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Changes the time length for the Pomodoro study block</a:t>
            </a:r>
            <a:endParaRPr sz="1000"/>
          </a:p>
        </p:txBody>
      </p:sp>
      <p:cxnSp>
        <p:nvCxnSpPr>
          <p:cNvPr id="533" name="Google Shape;533;g385b510efb4_0_0"/>
          <p:cNvCxnSpPr/>
          <p:nvPr/>
        </p:nvCxnSpPr>
        <p:spPr>
          <a:xfrm>
            <a:off x="6164400" y="4741078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g385b510efb4_0_0"/>
          <p:cNvCxnSpPr/>
          <p:nvPr/>
        </p:nvCxnSpPr>
        <p:spPr>
          <a:xfrm>
            <a:off x="2023838" y="2201020"/>
            <a:ext cx="88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g385b510efb4_0_0"/>
          <p:cNvCxnSpPr/>
          <p:nvPr/>
        </p:nvCxnSpPr>
        <p:spPr>
          <a:xfrm>
            <a:off x="2023838" y="1361845"/>
            <a:ext cx="88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g385b510efb4_0_0"/>
          <p:cNvCxnSpPr/>
          <p:nvPr/>
        </p:nvCxnSpPr>
        <p:spPr>
          <a:xfrm>
            <a:off x="2023838" y="3040195"/>
            <a:ext cx="88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g385b510efb4_0_0"/>
          <p:cNvCxnSpPr/>
          <p:nvPr/>
        </p:nvCxnSpPr>
        <p:spPr>
          <a:xfrm>
            <a:off x="2023838" y="3895395"/>
            <a:ext cx="88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g385b510efb4_0_0"/>
          <p:cNvCxnSpPr/>
          <p:nvPr/>
        </p:nvCxnSpPr>
        <p:spPr>
          <a:xfrm>
            <a:off x="2023838" y="4742570"/>
            <a:ext cx="88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g385b510efb4_0_0"/>
          <p:cNvCxnSpPr>
            <a:stCxn id="511" idx="3"/>
            <a:endCxn id="512" idx="1"/>
          </p:cNvCxnSpPr>
          <p:nvPr/>
        </p:nvCxnSpPr>
        <p:spPr>
          <a:xfrm>
            <a:off x="10277238" y="1353866"/>
            <a:ext cx="55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0" name="Google Shape;540;g385b510efb4_0_0"/>
          <p:cNvSpPr/>
          <p:nvPr/>
        </p:nvSpPr>
        <p:spPr>
          <a:xfrm>
            <a:off x="2908375" y="5275956"/>
            <a:ext cx="1185900" cy="6276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"/>
              <a:t>Buzzer</a:t>
            </a:r>
            <a:endParaRPr sz="1150"/>
          </a:p>
        </p:txBody>
      </p:sp>
      <p:sp>
        <p:nvSpPr>
          <p:cNvPr id="541" name="Google Shape;541;g385b510efb4_0_0"/>
          <p:cNvSpPr/>
          <p:nvPr/>
        </p:nvSpPr>
        <p:spPr>
          <a:xfrm>
            <a:off x="4978538" y="5275968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Short buzz 1 min before end of Pomodoro and 30s before end of short</a:t>
            </a:r>
            <a:endParaRPr sz="800"/>
          </a:p>
        </p:txBody>
      </p:sp>
      <p:cxnSp>
        <p:nvCxnSpPr>
          <p:cNvPr id="542" name="Google Shape;542;g385b510efb4_0_0"/>
          <p:cNvCxnSpPr/>
          <p:nvPr/>
        </p:nvCxnSpPr>
        <p:spPr>
          <a:xfrm>
            <a:off x="4093800" y="5588268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g385b510efb4_0_0"/>
          <p:cNvCxnSpPr/>
          <p:nvPr/>
        </p:nvCxnSpPr>
        <p:spPr>
          <a:xfrm>
            <a:off x="2023838" y="5589761"/>
            <a:ext cx="88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g385b510efb4_0_0"/>
          <p:cNvCxnSpPr/>
          <p:nvPr/>
        </p:nvCxnSpPr>
        <p:spPr>
          <a:xfrm rot="10800000">
            <a:off x="8535738" y="3893900"/>
            <a:ext cx="3900" cy="85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5" name="Google Shape;545;g385b510efb4_0_0"/>
          <p:cNvCxnSpPr/>
          <p:nvPr/>
        </p:nvCxnSpPr>
        <p:spPr>
          <a:xfrm flipH="1" rot="10800000">
            <a:off x="8247538" y="4742575"/>
            <a:ext cx="2961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g385b510efb4_0_0"/>
          <p:cNvCxnSpPr/>
          <p:nvPr/>
        </p:nvCxnSpPr>
        <p:spPr>
          <a:xfrm>
            <a:off x="8260488" y="3895391"/>
            <a:ext cx="55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7" name="Google Shape;547;g385b510efb4_0_0"/>
          <p:cNvSpPr/>
          <p:nvPr/>
        </p:nvSpPr>
        <p:spPr>
          <a:xfrm>
            <a:off x="10555188" y="3581590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When pressed third time, starts break</a:t>
            </a:r>
            <a:endParaRPr sz="1000"/>
          </a:p>
        </p:txBody>
      </p:sp>
      <p:cxnSp>
        <p:nvCxnSpPr>
          <p:cNvPr id="548" name="Google Shape;548;g385b510efb4_0_0"/>
          <p:cNvCxnSpPr/>
          <p:nvPr/>
        </p:nvCxnSpPr>
        <p:spPr>
          <a:xfrm>
            <a:off x="10000788" y="3895391"/>
            <a:ext cx="55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g385b510efb4_0_0"/>
          <p:cNvCxnSpPr/>
          <p:nvPr/>
        </p:nvCxnSpPr>
        <p:spPr>
          <a:xfrm rot="10800000">
            <a:off x="8675313" y="3893900"/>
            <a:ext cx="3900" cy="85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0" name="Google Shape;550;g385b510efb4_0_0"/>
          <p:cNvCxnSpPr/>
          <p:nvPr/>
        </p:nvCxnSpPr>
        <p:spPr>
          <a:xfrm>
            <a:off x="8679213" y="4743325"/>
            <a:ext cx="2472900" cy="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1" name="Google Shape;551;g385b510efb4_0_0"/>
          <p:cNvCxnSpPr>
            <a:stCxn id="547" idx="2"/>
          </p:cNvCxnSpPr>
          <p:nvPr/>
        </p:nvCxnSpPr>
        <p:spPr>
          <a:xfrm>
            <a:off x="11148138" y="4209190"/>
            <a:ext cx="7800" cy="54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2" name="Google Shape;552;g385b510efb4_0_0"/>
          <p:cNvSpPr/>
          <p:nvPr/>
        </p:nvSpPr>
        <p:spPr>
          <a:xfrm>
            <a:off x="9252938" y="4436115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Repeat for a total of 4 Pomodoro cycles</a:t>
            </a:r>
            <a:endParaRPr sz="1000"/>
          </a:p>
        </p:txBody>
      </p:sp>
      <p:sp>
        <p:nvSpPr>
          <p:cNvPr id="553" name="Google Shape;553;g385b510efb4_0_0"/>
          <p:cNvSpPr/>
          <p:nvPr/>
        </p:nvSpPr>
        <p:spPr>
          <a:xfrm>
            <a:off x="10559088" y="2694278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After 4th Pomodoro, press to start long break</a:t>
            </a:r>
            <a:endParaRPr sz="1000"/>
          </a:p>
        </p:txBody>
      </p:sp>
      <p:cxnSp>
        <p:nvCxnSpPr>
          <p:cNvPr id="554" name="Google Shape;554;g385b510efb4_0_0"/>
          <p:cNvCxnSpPr>
            <a:endCxn id="547" idx="0"/>
          </p:cNvCxnSpPr>
          <p:nvPr/>
        </p:nvCxnSpPr>
        <p:spPr>
          <a:xfrm>
            <a:off x="11148138" y="3321790"/>
            <a:ext cx="0" cy="25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5" name="Google Shape;555;g385b510efb4_0_0"/>
          <p:cNvSpPr/>
          <p:nvPr/>
        </p:nvSpPr>
        <p:spPr>
          <a:xfrm>
            <a:off x="7048688" y="5275943"/>
            <a:ext cx="11859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Buzzes a different pattern of sound at the end of each </a:t>
            </a:r>
            <a:r>
              <a:rPr lang="en-US" sz="900"/>
              <a:t>Pomodoro</a:t>
            </a:r>
            <a:r>
              <a:rPr lang="en-US" sz="900"/>
              <a:t> type</a:t>
            </a:r>
            <a:endParaRPr sz="900"/>
          </a:p>
        </p:txBody>
      </p:sp>
      <p:cxnSp>
        <p:nvCxnSpPr>
          <p:cNvPr id="556" name="Google Shape;556;g385b510efb4_0_0"/>
          <p:cNvCxnSpPr/>
          <p:nvPr/>
        </p:nvCxnSpPr>
        <p:spPr>
          <a:xfrm>
            <a:off x="6164400" y="5589743"/>
            <a:ext cx="8847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7" name="Google Shape;557;g385b510efb4_0_0"/>
          <p:cNvCxnSpPr/>
          <p:nvPr/>
        </p:nvCxnSpPr>
        <p:spPr>
          <a:xfrm>
            <a:off x="5571475" y="4307875"/>
            <a:ext cx="0" cy="12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" name="Google Shape;558;g385b510efb4_0_0"/>
          <p:cNvCxnSpPr/>
          <p:nvPr/>
        </p:nvCxnSpPr>
        <p:spPr>
          <a:xfrm>
            <a:off x="5571463" y="4312388"/>
            <a:ext cx="21450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9" name="Google Shape;559;g385b510efb4_0_0"/>
          <p:cNvCxnSpPr/>
          <p:nvPr/>
        </p:nvCxnSpPr>
        <p:spPr>
          <a:xfrm flipH="1">
            <a:off x="7714963" y="4209200"/>
            <a:ext cx="1500" cy="11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0" name="Google Shape;560;g385b510efb4_0_0"/>
          <p:cNvSpPr txBox="1"/>
          <p:nvPr>
            <p:ph type="title"/>
          </p:nvPr>
        </p:nvSpPr>
        <p:spPr>
          <a:xfrm>
            <a:off x="2908378" y="5993653"/>
            <a:ext cx="1815900" cy="91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Each coded in a separate python block and called by main function</a:t>
            </a:r>
            <a:endParaRPr sz="1200">
              <a:solidFill>
                <a:schemeClr val="dk1"/>
              </a:solidFill>
            </a:endParaRPr>
          </a:p>
        </p:txBody>
      </p:sp>
      <p:cxnSp>
        <p:nvCxnSpPr>
          <p:cNvPr id="561" name="Google Shape;561;g385b510efb4_0_0"/>
          <p:cNvCxnSpPr/>
          <p:nvPr/>
        </p:nvCxnSpPr>
        <p:spPr>
          <a:xfrm rot="10800000">
            <a:off x="3505963" y="5998100"/>
            <a:ext cx="3000" cy="16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Components / Budget</a:t>
            </a:r>
            <a:endParaRPr/>
          </a:p>
        </p:txBody>
      </p:sp>
      <p:graphicFrame>
        <p:nvGraphicFramePr>
          <p:cNvPr id="567" name="Google Shape;567;p5"/>
          <p:cNvGraphicFramePr/>
          <p:nvPr/>
        </p:nvGraphicFramePr>
        <p:xfrm>
          <a:off x="609600" y="12954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{235CDBBB-91CB-4333-BB9E-137E51B60D60}</a:tableStyleId>
              </a:tblPr>
              <a:tblGrid>
                <a:gridCol w="7239375"/>
                <a:gridCol w="2165900"/>
                <a:gridCol w="15675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Component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EDES301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to Buy?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Cost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7x LEDs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No (already have)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 7 segment LED display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No (already have)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Resistors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No (already have)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Male to male wires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No (already have)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 button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No (already have)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 buzzer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No (already have)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 potentiometer (https://a.co/d/5DEaqHE)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$8.89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1x real time clock (</a:t>
                      </a:r>
                      <a:r>
                        <a:rPr lang="en-US" sz="1800" u="sng">
                          <a:solidFill>
                            <a:schemeClr val="hlink"/>
                          </a:solidFill>
                          <a:hlinkClick r:id="rId3"/>
                        </a:rPr>
                        <a:t>adafruit</a:t>
                      </a:r>
                      <a:r>
                        <a:rPr lang="en-US" sz="1800"/>
                        <a:t>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$7.50</a:t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568" name="Google Shape;568;p5"/>
          <p:cNvSpPr txBox="1"/>
          <p:nvPr/>
        </p:nvSpPr>
        <p:spPr>
          <a:xfrm>
            <a:off x="4457700" y="5029200"/>
            <a:ext cx="328808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See Next Slide for Instructions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6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Component Selection (Remove slide for submission)</a:t>
            </a:r>
            <a:endParaRPr/>
          </a:p>
        </p:txBody>
      </p:sp>
      <p:sp>
        <p:nvSpPr>
          <p:cNvPr id="574" name="Google Shape;574;p6"/>
          <p:cNvSpPr txBox="1"/>
          <p:nvPr>
            <p:ph idx="1" type="body"/>
          </p:nvPr>
        </p:nvSpPr>
        <p:spPr>
          <a:xfrm>
            <a:off x="609600" y="1295400"/>
            <a:ext cx="10972800" cy="4724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All components must be from either: 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Amazon</a:t>
            </a:r>
            <a:r>
              <a:rPr lang="en-US"/>
              <a:t>,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Adafruit</a:t>
            </a:r>
            <a:r>
              <a:rPr lang="en-US"/>
              <a:t>, </a:t>
            </a:r>
            <a:r>
              <a:rPr lang="en-US" u="sng">
                <a:solidFill>
                  <a:schemeClr val="hlink"/>
                </a:solidFill>
                <a:hlinkClick r:id="rId5"/>
              </a:rPr>
              <a:t>Sparkfun</a:t>
            </a:r>
            <a:r>
              <a:rPr lang="en-US"/>
              <a:t>, </a:t>
            </a:r>
            <a:r>
              <a:rPr lang="en-US" u="sng">
                <a:solidFill>
                  <a:schemeClr val="hlink"/>
                </a:solidFill>
                <a:hlinkClick r:id="rId6"/>
              </a:rPr>
              <a:t>Digi-Key</a:t>
            </a:r>
            <a:r>
              <a:rPr lang="en-US"/>
              <a:t>, or </a:t>
            </a:r>
            <a:r>
              <a:rPr lang="en-US" u="sng">
                <a:solidFill>
                  <a:schemeClr val="hlink"/>
                </a:solidFill>
                <a:hlinkClick r:id="rId7"/>
              </a:rPr>
              <a:t>Mouser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Select no more than two (2) components that are not on approved component spreadsheet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See Canvas 🡪 Files 🡪 assignments 🡪 EDES301_project_01_parts_list.xlsx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If there is a cheaper part that you would like to use, we can discuss in the project meeting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All components needed for the project should be listed on Slide 5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All components should have links to the website where they can be purchased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Please trim URLs for links to Amazon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EDES301 will supplement $25 to $35 dollars for components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Please indicate what components need to be purchased by EDES301</a:t>
            </a:r>
            <a:endParaRPr/>
          </a:p>
          <a:p>
            <a:pPr indent="-1016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575" name="Google Shape;575;p6"/>
          <p:cNvSpPr txBox="1"/>
          <p:nvPr/>
        </p:nvSpPr>
        <p:spPr>
          <a:xfrm>
            <a:off x="2590800" y="6286500"/>
            <a:ext cx="708399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you have a special request, we can discuss in the project meeting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Diamond Grid 16x9">
  <a:themeElements>
    <a:clrScheme name="Custom 3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DiamondGrid">
      <a:dk1>
        <a:srgbClr val="2D2E2D"/>
      </a:dk1>
      <a:lt1>
        <a:srgbClr val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2018-01-09T20:24:50Z</dcterms:created>
  <dc:creator>Erik Welsh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